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90" r:id="rId2"/>
    <p:sldId id="315" r:id="rId3"/>
    <p:sldId id="316" r:id="rId4"/>
    <p:sldId id="313" r:id="rId5"/>
    <p:sldId id="314" r:id="rId6"/>
    <p:sldId id="317" r:id="rId7"/>
    <p:sldId id="309" r:id="rId8"/>
    <p:sldId id="306" r:id="rId9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75C6"/>
    <a:srgbClr val="09B700"/>
    <a:srgbClr val="39D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39" autoAdjust="0"/>
  </p:normalViewPr>
  <p:slideViewPr>
    <p:cSldViewPr snapToGrid="0" snapToObjects="1">
      <p:cViewPr>
        <p:scale>
          <a:sx n="100" d="100"/>
          <a:sy n="100" d="100"/>
        </p:scale>
        <p:origin x="-13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0C013-9307-D242-867A-494F09F1A65C}" type="datetimeFigureOut">
              <a:rPr lang="en-US" smtClean="0"/>
              <a:t>12/5/14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4B549-484C-084F-81AD-794E8D128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  <a:p>
            <a:r>
              <a:rPr lang="en-US" baseline="0"/>
              <a:t>We find that short-term, intensive projects have high payoff but are difficult to support with extenral funding or by asking a student to work on it half-time.</a:t>
            </a:r>
          </a:p>
          <a:p>
            <a:endParaRPr lang="en-US" baseline="0"/>
          </a:p>
          <a:p>
            <a:r>
              <a:rPr lang="en-US" baseline="0"/>
              <a:t>If we can turn a 6-month project into a 6-week project, that’s of interest to us.</a:t>
            </a:r>
          </a:p>
          <a:p>
            <a:endParaRPr lang="en-US" baseline="0"/>
          </a:p>
          <a:p>
            <a:r>
              <a:rPr lang="en-US" baseline="0"/>
              <a:t>If we can identify collaborations that lead to new science and new methodologies, that’s even better.</a:t>
            </a:r>
          </a:p>
          <a:p>
            <a:endParaRPr lang="en-US" baseline="0"/>
          </a:p>
          <a:p>
            <a:r>
              <a:rPr lang="en-US" baseline="0"/>
              <a:t>Particpants sit with us and lead the project – the idea is to interact with each other as much as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4B549-484C-084F-81AD-794E8D128C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for milestones:</a:t>
            </a:r>
            <a:r>
              <a:rPr lang="en-US" baseline="0"/>
              <a:t> “dashboard” for our sponsors, commitment to “open notebook science”</a:t>
            </a:r>
          </a:p>
          <a:p>
            <a:endParaRPr lang="en-US" baseline="0"/>
          </a:p>
          <a:p>
            <a:r>
              <a:rPr lang="en-US" baseline="0"/>
              <a:t>Our goals: </a:t>
            </a:r>
          </a:p>
          <a:p>
            <a:r>
              <a:rPr lang="en-US" baseline="0"/>
              <a:t>Support high-impact science</a:t>
            </a:r>
          </a:p>
          <a:p>
            <a:r>
              <a:rPr lang="en-US"/>
              <a:t>Refine this program so that it can be applied by our partners</a:t>
            </a:r>
          </a:p>
          <a:p>
            <a:r>
              <a:rPr lang="en-US"/>
              <a:t>Attract new funding to support this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4B549-484C-084F-81AD-794E8D128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  <a:ea typeface="ＭＳ Ｐゴシック" pitchFamily="-112" charset="-128"/>
            </a:endParaRPr>
          </a:p>
        </p:txBody>
      </p:sp>
      <p:pic>
        <p:nvPicPr>
          <p:cNvPr id="5" name="Picture 7" descr="UW.Signature_lef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30189"/>
            <a:ext cx="35782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86FEEC-E15B-A749-8C9C-925284EAA22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12/5/14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1603B85-BCC9-4FB6-964E-71265CDA913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EF77-7307-F343-B03F-BBEB4C3A9D0C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A3EE0-2423-42D8-B61C-A9BF1475A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326AB-361F-1C4D-8439-86BE04256228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A94F6-FA65-42CC-BECC-8BD3F9E36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3B185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ＭＳ Ｐゴシック" pitchFamily="-112" charset="-128"/>
            </a:endParaRPr>
          </a:p>
        </p:txBody>
      </p:sp>
      <p:pic>
        <p:nvPicPr>
          <p:cNvPr id="5" name="Picture 7" descr="UW.Signature_lef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30189"/>
            <a:ext cx="35782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D7A9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7450C-4066-8B40-88A5-9E94820ABDB3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89B83-8F51-CB48-B6DA-C69824AD7430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3E7F-2C73-403C-A904-4D2BB747F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36B01-A950-9847-9E2C-FD1D07983F38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CB32F-D4B4-4B74-9DEE-397D1F2DA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D2A72-162A-1F4C-A654-A1799680A2F1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37705-AFE7-4A08-9F30-474006718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93422-FFEE-AF4B-B560-806B33FD19F1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7109F-9200-4E12-B467-C422A2C2E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9564A-FC10-FA4E-8E75-335AD9A8BBE4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DAA66-486A-47F1-AB6B-2CF46D51D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B4298-35C2-AA4A-B31D-DC58A6575136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658B4-BD57-4FC2-9C1A-C040E9EA5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2000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D72E1-6BF5-034D-9ECE-1D8F2144FBF6}" type="datetime1">
              <a:rPr lang="en-US" smtClean="0"/>
              <a:pPr>
                <a:defRPr/>
              </a:pPr>
              <a:t>12/5/14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613BD-F793-4F76-B893-E21E30E48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8BB537-F050-104B-87A7-E53685A1FAFA}" type="datetime1">
              <a:rPr lang="en-US" smtClean="0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12/5/14</a:t>
            </a:fld>
            <a:endParaRPr lang="en-US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12" charset="0"/>
                <a:ea typeface="ＭＳ Ｐゴシック" pitchFamily="-11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B4410D-178C-4124-A544-9434889338F7}" type="slidenum">
              <a:rPr lang="en-US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hf hdr="0" ftr="0" dt="0"/>
  <p:txStyles>
    <p:titleStyle>
      <a:lvl1pPr algn="ctr" defTabSz="45715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charset="0"/>
        </a:defRPr>
      </a:lvl1pPr>
      <a:lvl2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2pPr>
      <a:lvl3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3pPr>
      <a:lvl4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4pPr>
      <a:lvl5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5pPr>
      <a:lvl6pPr marL="457159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6pPr>
      <a:lvl7pPr marL="914318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7pPr>
      <a:lvl8pPr marL="1371477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8pPr>
      <a:lvl9pPr marL="1828637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9pPr>
    </p:titleStyle>
    <p:bodyStyle>
      <a:lvl1pPr marL="342870" indent="-34287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1pPr>
      <a:lvl2pPr marL="742883" indent="-285724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2898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057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217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wdatascienceincubator.wordpress.com/" TargetMode="External"/><Relationship Id="rId4" Type="http://schemas.openxmlformats.org/officeDocument/2006/relationships/hyperlink" Target="http://github.com/uwescience/incubato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91352"/>
            <a:ext cx="9144000" cy="366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eScience_Logo_RGB_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46" y="4045715"/>
            <a:ext cx="2246699" cy="1900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5503"/>
            <a:ext cx="9144000" cy="1470025"/>
          </a:xfrm>
        </p:spPr>
        <p:txBody>
          <a:bodyPr/>
          <a:lstStyle/>
          <a:p>
            <a:r>
              <a:rPr lang="en-US" sz="6000" dirty="0"/>
              <a:t>Data Science Incubator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" y="4045715"/>
            <a:ext cx="2475443" cy="1900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613" y="4045715"/>
            <a:ext cx="2520933" cy="19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6" y="762000"/>
            <a:ext cx="8563429" cy="914400"/>
          </a:xfrm>
        </p:spPr>
        <p:txBody>
          <a:bodyPr>
            <a:noAutofit/>
          </a:bodyPr>
          <a:lstStyle/>
          <a:p>
            <a:r>
              <a:rPr lang="en-US" sz="2800" dirty="0"/>
              <a:t>A 5-year, $37.8 million cross-institutional collaboration</a:t>
            </a:r>
          </a:p>
        </p:txBody>
      </p:sp>
      <p:pic>
        <p:nvPicPr>
          <p:cNvPr id="8" name="Picture 7" descr="UW.Signature_ctr_269 2[2]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17" y="4214813"/>
            <a:ext cx="2738005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926" y="2318342"/>
            <a:ext cx="2816271" cy="110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loan_Logo_Primary_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46" y="2357438"/>
            <a:ext cx="4459549" cy="967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4" y="4112157"/>
            <a:ext cx="1568092" cy="1568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40" y="4357688"/>
            <a:ext cx="3106767" cy="104494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70"/>
            <a:ext cx="2133600" cy="365125"/>
          </a:xfrm>
        </p:spPr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35899" y="285590"/>
            <a:ext cx="5013819" cy="736200"/>
          </a:xfrm>
          <a:prstGeom prst="rect">
            <a:avLst/>
          </a:prstGeom>
        </p:spPr>
        <p:txBody>
          <a:bodyPr lIns="91300" tIns="45650" rIns="91300" bIns="45650" anchor="ctr"/>
          <a:lstStyle/>
          <a:p>
            <a:pPr defTabSz="456325"/>
            <a:r>
              <a:rPr lang="en-US" sz="2800" dirty="0">
                <a:solidFill>
                  <a:srgbClr val="E09E19"/>
                </a:solidFill>
                <a:latin typeface="Georgia"/>
                <a:cs typeface="Arial" charset="0"/>
              </a:rPr>
              <a:t>Establish a virtuous cycle</a:t>
            </a:r>
            <a:endParaRPr sz="28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3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1979" y="905400"/>
            <a:ext cx="8532000" cy="524520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391320" y="5366880"/>
            <a:ext cx="4052520" cy="855720"/>
          </a:xfrm>
          <a:prstGeom prst="rect">
            <a:avLst/>
          </a:prstGeom>
        </p:spPr>
        <p:txBody>
          <a:bodyPr lIns="91300" tIns="45650" rIns="91300" bIns="45650"/>
          <a:lstStyle/>
          <a:p>
            <a:pPr marL="226670" indent="-226670" defTabSz="456325">
              <a:buFont typeface="Arial"/>
              <a:buChar char="•"/>
            </a:pPr>
            <a:r>
              <a:rPr lang="en-US" sz="2000" b="1" dirty="0">
                <a:solidFill>
                  <a:srgbClr val="355E00"/>
                </a:solidFill>
                <a:latin typeface="Calibri"/>
                <a:cs typeface="Arial" charset="0"/>
              </a:rPr>
              <a:t>6 working groups, each with </a:t>
            </a:r>
            <a:endParaRPr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  <a:p>
            <a:pPr marL="226670" indent="-226670" defTabSz="456325">
              <a:buFont typeface="Arial"/>
              <a:buChar char="•"/>
            </a:pPr>
            <a:r>
              <a:rPr lang="en-US" sz="2000" b="1" dirty="0">
                <a:solidFill>
                  <a:srgbClr val="355E00"/>
                </a:solidFill>
                <a:latin typeface="Calibri"/>
                <a:cs typeface="Arial" charset="0"/>
              </a:rPr>
              <a:t>3-6 faculty from each institution</a:t>
            </a:r>
            <a:endParaRPr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</p:txBody>
      </p:sp>
      <p:pic>
        <p:nvPicPr>
          <p:cNvPr id="4" name="Picture 3" descr="Screen Shot 2014-02-19 at 8.5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10" y="3161585"/>
            <a:ext cx="6332682" cy="689979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581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000"/>
              <a:t>Incubator Program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22" y="2147503"/>
            <a:ext cx="8734382" cy="4297363"/>
          </a:xfrm>
        </p:spPr>
        <p:txBody>
          <a:bodyPr/>
          <a:lstStyle/>
          <a:p>
            <a:r>
              <a:rPr lang="en-US" sz="2000" i="1" u="sng" dirty="0">
                <a:solidFill>
                  <a:srgbClr val="000000"/>
                </a:solidFill>
              </a:rPr>
              <a:t>Goal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/>
              <a:t>Create </a:t>
            </a:r>
            <a:r>
              <a:rPr lang="en-US" sz="2000" dirty="0" err="1"/>
              <a:t>watercooler</a:t>
            </a:r>
            <a:r>
              <a:rPr lang="en-US" sz="2000" dirty="0"/>
              <a:t> opportunities and scale our efforts by co-locating collaborations from different fields in the studio</a:t>
            </a:r>
            <a:endParaRPr lang="en-US" sz="2000" i="1" u="sng" dirty="0">
              <a:solidFill>
                <a:srgbClr val="000000"/>
              </a:solidFill>
            </a:endParaRPr>
          </a:p>
          <a:p>
            <a:endParaRPr lang="en-US" sz="2000" i="1" u="sng" dirty="0">
              <a:solidFill>
                <a:srgbClr val="000000"/>
              </a:solidFill>
            </a:endParaRPr>
          </a:p>
          <a:p>
            <a:r>
              <a:rPr lang="en-US" sz="2000" i="1" u="sng" dirty="0">
                <a:solidFill>
                  <a:srgbClr val="000000"/>
                </a:solidFill>
              </a:rPr>
              <a:t>Protocol</a:t>
            </a:r>
            <a:r>
              <a:rPr lang="en-US" sz="2000" i="1" dirty="0">
                <a:solidFill>
                  <a:srgbClr val="000000"/>
                </a:solidFill>
              </a:rPr>
              <a:t>:  ~</a:t>
            </a:r>
            <a:r>
              <a:rPr lang="en-US" sz="2000" dirty="0"/>
              <a:t>1-page proposals for 1-quarter, on-site data science collaborations with us</a:t>
            </a:r>
          </a:p>
          <a:p>
            <a:endParaRPr lang="en-US" sz="2000" dirty="0"/>
          </a:p>
          <a:p>
            <a:r>
              <a:rPr lang="en-US" sz="2000" i="1" u="sng" dirty="0">
                <a:solidFill>
                  <a:srgbClr val="000000"/>
                </a:solidFill>
              </a:rPr>
              <a:t>What </a:t>
            </a:r>
            <a:r>
              <a:rPr lang="en-US" sz="2000" i="1" u="sng" dirty="0" smtClean="0">
                <a:solidFill>
                  <a:srgbClr val="000000"/>
                </a:solidFill>
              </a:rPr>
              <a:t>we look for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  <a:r>
              <a:rPr lang="en-US" sz="2000" i="1" dirty="0"/>
              <a:t>  </a:t>
            </a:r>
            <a:r>
              <a:rPr lang="en-US" sz="2000" dirty="0"/>
              <a:t>Projects where fruitful collaboration is possible, with potential for significant impact, and that have sustained  </a:t>
            </a:r>
            <a:r>
              <a:rPr lang="en-US" sz="2000" dirty="0" smtClean="0"/>
              <a:t>engagement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589468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/>
              <a:t>http://data.uw.edu/incubator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749727"/>
            <a:ext cx="2336404" cy="13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Fall Incubator </a:t>
            </a:r>
            <a:r>
              <a:rPr lang="en-US" sz="3200" dirty="0"/>
              <a:t>Pilot Program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104" y="1828800"/>
            <a:ext cx="8826516" cy="4297363"/>
          </a:xfrm>
        </p:spPr>
        <p:txBody>
          <a:bodyPr/>
          <a:lstStyle/>
          <a:p>
            <a:r>
              <a:rPr lang="en-US" sz="2400" dirty="0"/>
              <a:t>Applications </a:t>
            </a:r>
            <a:r>
              <a:rPr lang="en-US" sz="2400" dirty="0" smtClean="0"/>
              <a:t>in August/September 2014</a:t>
            </a:r>
          </a:p>
          <a:p>
            <a:r>
              <a:rPr lang="en-US" sz="2400" dirty="0" smtClean="0"/>
              <a:t>Each </a:t>
            </a:r>
            <a:r>
              <a:rPr lang="en-US" sz="2400" dirty="0"/>
              <a:t>proposal identifies a Project Lead (PL) </a:t>
            </a:r>
          </a:p>
          <a:p>
            <a:pPr lvl="1"/>
            <a:r>
              <a:rPr lang="en-US" sz="2000" dirty="0"/>
              <a:t>The person doing the work, not the thesis advisor</a:t>
            </a:r>
          </a:p>
          <a:p>
            <a:r>
              <a:rPr lang="en-US" sz="2400" dirty="0"/>
              <a:t>Incubator participants join the studio 2 days/week</a:t>
            </a:r>
          </a:p>
          <a:p>
            <a:r>
              <a:rPr lang="en-US" sz="2400" dirty="0" smtClean="0"/>
              <a:t>Pilot </a:t>
            </a:r>
            <a:r>
              <a:rPr lang="en-US" sz="2400" dirty="0"/>
              <a:t>program operated out of </a:t>
            </a:r>
            <a:r>
              <a:rPr lang="en-US" sz="2400" dirty="0" err="1"/>
              <a:t>Sieg</a:t>
            </a:r>
            <a:r>
              <a:rPr lang="en-US" sz="2400" dirty="0"/>
              <a:t> </a:t>
            </a:r>
            <a:r>
              <a:rPr lang="en-US" sz="2400" dirty="0" smtClean="0"/>
              <a:t>326</a:t>
            </a:r>
          </a:p>
          <a:p>
            <a:r>
              <a:rPr lang="en-US" sz="2400" dirty="0" smtClean="0"/>
              <a:t>Weekly group standups, blog posts, heavy use of GitHub</a:t>
            </a:r>
          </a:p>
          <a:p>
            <a:pPr lvl="1"/>
            <a:r>
              <a:rPr lang="en-US" sz="2000" dirty="0">
                <a:hlinkClick r:id="rId3"/>
              </a:rPr>
              <a:t>http://uwdatascienceincubator.wordpress.com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http://github.com/uwescience/incubator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Screen Shot 2014-06-11 at 10.5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33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45" y="785091"/>
            <a:ext cx="64146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WRF Data </a:t>
            </a:r>
            <a:r>
              <a:rPr lang="en-US" sz="3200" dirty="0"/>
              <a:t>Science Studio</a:t>
            </a:r>
          </a:p>
        </p:txBody>
      </p:sp>
      <p:pic>
        <p:nvPicPr>
          <p:cNvPr id="8" name="Picture 7" descr="floor pl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27" y="1313271"/>
            <a:ext cx="7020918" cy="52281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8700" y="5771634"/>
            <a:ext cx="669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Funded by a $10M grant from the Washington Research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/>
              <a:t>This is an experiment!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36345" cy="4297363"/>
          </a:xfrm>
        </p:spPr>
        <p:txBody>
          <a:bodyPr/>
          <a:lstStyle/>
          <a:p>
            <a:r>
              <a:rPr lang="en-US" sz="2400"/>
              <a:t>Our goals </a:t>
            </a:r>
          </a:p>
          <a:p>
            <a:pPr lvl="1"/>
            <a:r>
              <a:rPr lang="en-US" sz="2000"/>
              <a:t>Help advance new directions in data-intensive science</a:t>
            </a:r>
          </a:p>
          <a:p>
            <a:pPr lvl="1"/>
            <a:r>
              <a:rPr lang="en-US" sz="2000"/>
              <a:t>Reinforce and expand the eScience collaboration network</a:t>
            </a:r>
          </a:p>
          <a:p>
            <a:pPr lvl="1"/>
            <a:r>
              <a:rPr lang="en-US" sz="2000"/>
              <a:t>Gather requirements for new tools and infrasructure</a:t>
            </a:r>
          </a:p>
          <a:p>
            <a:pPr lvl="1"/>
            <a:r>
              <a:rPr lang="en-US" sz="2000"/>
              <a:t>Collect and publish success stories</a:t>
            </a:r>
          </a:p>
          <a:p>
            <a:r>
              <a:rPr lang="en-US" sz="2400"/>
              <a:t>A strategy</a:t>
            </a:r>
          </a:p>
          <a:p>
            <a:pPr lvl="1"/>
            <a:r>
              <a:rPr lang="en-US" sz="2000"/>
              <a:t>Increase casual technical interaction – optimize for attention span</a:t>
            </a:r>
          </a:p>
          <a:p>
            <a:pPr lvl="1"/>
            <a:r>
              <a:rPr lang="en-US" sz="2000"/>
              <a:t>Improve access to mutual expertise</a:t>
            </a:r>
          </a:p>
          <a:p>
            <a:pPr lvl="1"/>
            <a:r>
              <a:rPr lang="en-US" sz="2000"/>
              <a:t>Focus on short time scales and “small bets”</a:t>
            </a:r>
          </a:p>
          <a:p>
            <a:pPr lvl="1"/>
            <a:r>
              <a:rPr lang="en-US" sz="2000"/>
              <a:t>Borrow ideas from commercial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357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Introductions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30199" y="1828800"/>
            <a:ext cx="8536709" cy="4297363"/>
          </a:xfrm>
        </p:spPr>
        <p:txBody>
          <a:bodyPr/>
          <a:lstStyle/>
          <a:p>
            <a:r>
              <a:rPr lang="en-US" sz="2400" b="1" dirty="0"/>
              <a:t>Kernel-Based Moving Object </a:t>
            </a:r>
            <a:r>
              <a:rPr lang="en-US" sz="2400" b="1" dirty="0" smtClean="0"/>
              <a:t>Detection</a:t>
            </a:r>
          </a:p>
          <a:p>
            <a:pPr lvl="1"/>
            <a:r>
              <a:rPr lang="en-US" sz="1800" dirty="0" smtClean="0"/>
              <a:t>Andrew </a:t>
            </a:r>
            <a:r>
              <a:rPr lang="en-US" sz="1800" dirty="0"/>
              <a:t>Becker (Astronomy</a:t>
            </a:r>
            <a:r>
              <a:rPr lang="en-US" sz="1800" dirty="0" smtClean="0"/>
              <a:t>), Daniel </a:t>
            </a:r>
            <a:r>
              <a:rPr lang="en-US" sz="1800" dirty="0"/>
              <a:t>Halperin (</a:t>
            </a:r>
            <a:r>
              <a:rPr lang="en-US" sz="1800" dirty="0" err="1"/>
              <a:t>eScience</a:t>
            </a:r>
            <a:r>
              <a:rPr lang="en-US" sz="1800" dirty="0"/>
              <a:t>)</a:t>
            </a:r>
          </a:p>
          <a:p>
            <a:r>
              <a:rPr lang="en-US" sz="2400" b="1" dirty="0"/>
              <a:t>Students' sleep and academic </a:t>
            </a:r>
            <a:r>
              <a:rPr lang="en-US" sz="2400" b="1" dirty="0" smtClean="0"/>
              <a:t>performance</a:t>
            </a:r>
          </a:p>
          <a:p>
            <a:pPr lvl="1"/>
            <a:r>
              <a:rPr lang="en-US" sz="1800" smtClean="0"/>
              <a:t>Â</a:t>
            </a:r>
            <a:r>
              <a:rPr lang="en-US" sz="1800" smtClean="0"/>
              <a:t>ngela</a:t>
            </a:r>
            <a:r>
              <a:rPr lang="en-US" sz="1800" dirty="0" smtClean="0"/>
              <a:t> </a:t>
            </a:r>
            <a:r>
              <a:rPr lang="en-US" sz="1800" dirty="0" err="1"/>
              <a:t>Katsuyama</a:t>
            </a:r>
            <a:r>
              <a:rPr lang="en-US" sz="1800" dirty="0"/>
              <a:t> (Biology), Bill Howe (</a:t>
            </a:r>
            <a:r>
              <a:rPr lang="en-US" sz="1800" dirty="0" err="1"/>
              <a:t>eScience</a:t>
            </a:r>
            <a:r>
              <a:rPr lang="en-US" sz="1800" dirty="0"/>
              <a:t>), Daniel Halperin (</a:t>
            </a:r>
            <a:r>
              <a:rPr lang="en-US" sz="1800" dirty="0" err="1"/>
              <a:t>eScience</a:t>
            </a:r>
            <a:r>
              <a:rPr lang="en-US" sz="1800" dirty="0"/>
              <a:t>)</a:t>
            </a:r>
          </a:p>
          <a:p>
            <a:r>
              <a:rPr lang="en-US" sz="2400" b="1" dirty="0"/>
              <a:t>Simulating Competition in the U.S. Airline </a:t>
            </a:r>
            <a:r>
              <a:rPr lang="en-US" sz="2400" b="1" dirty="0" smtClean="0"/>
              <a:t>Industry</a:t>
            </a:r>
          </a:p>
          <a:p>
            <a:pPr lvl="1"/>
            <a:r>
              <a:rPr lang="en-US" sz="1800" dirty="0" smtClean="0"/>
              <a:t>Carlos </a:t>
            </a:r>
            <a:r>
              <a:rPr lang="en-US" sz="1800" dirty="0"/>
              <a:t>A. </a:t>
            </a:r>
            <a:r>
              <a:rPr lang="en-US" sz="1800" dirty="0" err="1"/>
              <a:t>Manzanares</a:t>
            </a:r>
            <a:r>
              <a:rPr lang="en-US" sz="1800" dirty="0"/>
              <a:t> (Economics), Andrew Whitaker (</a:t>
            </a:r>
            <a:r>
              <a:rPr lang="en-US" sz="1800" dirty="0" err="1"/>
              <a:t>eScience</a:t>
            </a:r>
            <a:r>
              <a:rPr lang="en-US" sz="1800" dirty="0"/>
              <a:t>)</a:t>
            </a:r>
          </a:p>
          <a:p>
            <a:r>
              <a:rPr lang="en-US" sz="2400" b="1" dirty="0"/>
              <a:t>Analysis of .</a:t>
            </a:r>
            <a:r>
              <a:rPr lang="en-US" sz="2400" b="1" dirty="0" err="1"/>
              <a:t>gov</a:t>
            </a:r>
            <a:r>
              <a:rPr lang="en-US" sz="2400" b="1" dirty="0"/>
              <a:t> web archive </a:t>
            </a:r>
            <a:r>
              <a:rPr lang="en-US" sz="2400" b="1" dirty="0" smtClean="0"/>
              <a:t>data</a:t>
            </a:r>
          </a:p>
          <a:p>
            <a:pPr lvl="1"/>
            <a:r>
              <a:rPr lang="en-US" sz="1800" dirty="0" smtClean="0"/>
              <a:t>Emily </a:t>
            </a:r>
            <a:r>
              <a:rPr lang="en-US" sz="1800" dirty="0" err="1"/>
              <a:t>Gade</a:t>
            </a:r>
            <a:r>
              <a:rPr lang="en-US" sz="1800" dirty="0"/>
              <a:t> (Political science</a:t>
            </a:r>
            <a:r>
              <a:rPr lang="en-US" sz="1800" dirty="0" smtClean="0"/>
              <a:t>), </a:t>
            </a:r>
            <a:r>
              <a:rPr lang="en-US" sz="1800" dirty="0"/>
              <a:t>Andrew Whitaker (</a:t>
            </a:r>
            <a:r>
              <a:rPr lang="en-US" sz="1800" dirty="0" err="1"/>
              <a:t>eScience</a:t>
            </a:r>
            <a:r>
              <a:rPr lang="en-US" sz="1800" dirty="0"/>
              <a:t>)</a:t>
            </a:r>
          </a:p>
          <a:p>
            <a:r>
              <a:rPr lang="en-US" sz="2400" b="1" dirty="0"/>
              <a:t>Innovation: Evidence from </a:t>
            </a:r>
            <a:r>
              <a:rPr lang="en-US" sz="2400" b="1" dirty="0" smtClean="0"/>
              <a:t>Patents</a:t>
            </a:r>
          </a:p>
          <a:p>
            <a:pPr lvl="1"/>
            <a:r>
              <a:rPr lang="en-US" sz="1800" dirty="0" smtClean="0"/>
              <a:t>Matthew </a:t>
            </a:r>
            <a:r>
              <a:rPr lang="en-US" sz="1800" dirty="0"/>
              <a:t>Denes (Finance and Business Economics), Andrew Whitaker (</a:t>
            </a:r>
            <a:r>
              <a:rPr lang="en-US" sz="1800" dirty="0" err="1"/>
              <a:t>eScience</a:t>
            </a:r>
            <a:r>
              <a:rPr lang="en-US" sz="1800" dirty="0"/>
              <a:t>)</a:t>
            </a:r>
          </a:p>
          <a:p>
            <a:r>
              <a:rPr lang="en-US" sz="2400" b="1" dirty="0"/>
              <a:t>Analysis of large-scale patterns in phytoplankton </a:t>
            </a:r>
            <a:r>
              <a:rPr lang="en-US" sz="2400" b="1" dirty="0" smtClean="0"/>
              <a:t>diversity</a:t>
            </a:r>
          </a:p>
          <a:p>
            <a:pPr lvl="1"/>
            <a:r>
              <a:rPr lang="en-US" sz="1800" dirty="0" smtClean="0"/>
              <a:t>Sophie </a:t>
            </a:r>
            <a:r>
              <a:rPr lang="en-US" sz="1800" dirty="0"/>
              <a:t>Clayton (Oceanography), Daniel Halperin (</a:t>
            </a:r>
            <a:r>
              <a:rPr lang="en-US" sz="1800" dirty="0" err="1"/>
              <a:t>eScience</a:t>
            </a:r>
            <a:r>
              <a:rPr lang="en-US" sz="1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21559</TotalTime>
  <Words>525</Words>
  <Application>Microsoft Macintosh PowerPoint</Application>
  <PresentationFormat>On-screen Show (4:3)</PresentationFormat>
  <Paragraphs>68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1_Office Theme</vt:lpstr>
      <vt:lpstr>Data Science Incubator</vt:lpstr>
      <vt:lpstr>A 5-year, $37.8 million cross-institutional collaboration</vt:lpstr>
      <vt:lpstr>PowerPoint Presentation</vt:lpstr>
      <vt:lpstr>Incubator Program Overview</vt:lpstr>
      <vt:lpstr>Fall Incubator Pilot Program Logistics</vt:lpstr>
      <vt:lpstr>PowerPoint Presentation</vt:lpstr>
      <vt:lpstr>This is an experiment!</vt:lpstr>
      <vt:lpstr>Introductions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@ UW</dc:title>
  <dc:creator>Ed Lazowska</dc:creator>
  <cp:lastModifiedBy>Daniel Halperin</cp:lastModifiedBy>
  <cp:revision>763</cp:revision>
  <dcterms:created xsi:type="dcterms:W3CDTF">2014-01-26T19:01:21Z</dcterms:created>
  <dcterms:modified xsi:type="dcterms:W3CDTF">2014-12-05T20:18:32Z</dcterms:modified>
</cp:coreProperties>
</file>